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338" r:id="rId3"/>
    <p:sldId id="269" r:id="rId4"/>
    <p:sldId id="294" r:id="rId5"/>
    <p:sldId id="348" r:id="rId6"/>
    <p:sldId id="296" r:id="rId7"/>
    <p:sldId id="339" r:id="rId8"/>
    <p:sldId id="295" r:id="rId9"/>
    <p:sldId id="340" r:id="rId10"/>
    <p:sldId id="321" r:id="rId11"/>
    <p:sldId id="326" r:id="rId12"/>
    <p:sldId id="333" r:id="rId13"/>
    <p:sldId id="334" r:id="rId14"/>
    <p:sldId id="335" r:id="rId15"/>
    <p:sldId id="336" r:id="rId16"/>
    <p:sldId id="337" r:id="rId17"/>
    <p:sldId id="349" r:id="rId18"/>
    <p:sldId id="311" r:id="rId19"/>
    <p:sldId id="312" r:id="rId20"/>
    <p:sldId id="289" r:id="rId21"/>
    <p:sldId id="310" r:id="rId22"/>
    <p:sldId id="313" r:id="rId23"/>
    <p:sldId id="275" r:id="rId24"/>
    <p:sldId id="347" r:id="rId2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оловейкина" initials="И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CCFF"/>
    <a:srgbClr val="375FAE"/>
    <a:srgbClr val="345CAC"/>
    <a:srgbClr val="33CCCC"/>
    <a:srgbClr val="CC00CC"/>
    <a:srgbClr val="FF0000"/>
    <a:srgbClr val="FF6600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19" autoAdjust="0"/>
    <p:restoredTop sz="90678" autoAdjust="0"/>
  </p:normalViewPr>
  <p:slideViewPr>
    <p:cSldViewPr>
      <p:cViewPr>
        <p:scale>
          <a:sx n="97" d="100"/>
          <a:sy n="97" d="100"/>
        </p:scale>
        <p:origin x="-114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F4-4A8B-9152-1B88F3AA648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F4-4A8B-9152-1B88F3AA648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F4-4A8B-9152-1B88F3AA648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F4-4A8B-9152-1B88F3AA648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F4-4A8B-9152-1B88F3AA648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F4-4A8B-9152-1B88F3AA648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F4-4A8B-9152-1B88F3AA648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F4-4A8B-9152-1B88F3AA6487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F4-4A8B-9152-1B88F3AA6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«Пермский геронтопсихиатрический центр»;</c:v>
                </c:pt>
                <c:pt idx="1">
                  <c:v>ГБУ ПК «Верхне-Курьинский геронтологический центр»;</c:v>
                </c:pt>
                <c:pt idx="2">
                  <c:v>ГБУ ПК «Соликамский дом-интернат для престарелых и инвалидов» ;</c:v>
                </c:pt>
                <c:pt idx="3">
                  <c:v>ГБУ ПК «Кудымкарский дом-интернат для престарелых и инвалидов»;</c:v>
                </c:pt>
                <c:pt idx="4">
                  <c:v>ГБУ ПК «Чайковский дом-интернат для престарелых и инвалидов».</c:v>
                </c:pt>
                <c:pt idx="5">
                  <c:v>ГБУ ПК «Губахинский психоневрологический интернат»;</c:v>
                </c:pt>
                <c:pt idx="6">
                  <c:v>ГБУ ПК «Дубровский психоневрологический интернат»;</c:v>
                </c:pt>
                <c:pt idx="7">
                  <c:v>ГБУ ПК «Кучинский психоневрологический интернат»;</c:v>
                </c:pt>
                <c:pt idx="8">
                  <c:v>ГБУ ПК «Озерский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98.314085010120266</c:v>
                </c:pt>
                <c:pt idx="1">
                  <c:v>98.641061780596658</c:v>
                </c:pt>
                <c:pt idx="2">
                  <c:v>99.311357462741356</c:v>
                </c:pt>
                <c:pt idx="3">
                  <c:v>99.647629712579317</c:v>
                </c:pt>
                <c:pt idx="4">
                  <c:v>99.912280701754383</c:v>
                </c:pt>
                <c:pt idx="5">
                  <c:v>99.923954372623569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4-4A8B-9152-1B88F3AA6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575936"/>
        <c:axId val="107577728"/>
      </c:barChart>
      <c:catAx>
        <c:axId val="10757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577728"/>
        <c:crosses val="autoZero"/>
        <c:auto val="1"/>
        <c:lblAlgn val="ctr"/>
        <c:lblOffset val="100"/>
        <c:noMultiLvlLbl val="0"/>
      </c:catAx>
      <c:valAx>
        <c:axId val="10757772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75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54-4D9D-BFA3-F8A534AB54E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54-4D9D-BFA3-F8A534AB54E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354-4D9D-BFA3-F8A534AB54E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54-4D9D-BFA3-F8A534AB54EF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54-4D9D-BFA3-F8A534AB54EF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54-4D9D-BFA3-F8A534AB54E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354-4D9D-BFA3-F8A534AB54E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354-4D9D-BFA3-F8A534AB54E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54-4D9D-BFA3-F8A534AB5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«Пермский геронтопсихиатрический центр»;</c:v>
                </c:pt>
                <c:pt idx="1">
                  <c:v>ГБУ ПК «Верхне-Курьинский геронтологический центр»;</c:v>
                </c:pt>
                <c:pt idx="2">
                  <c:v>ГБУ ПК «Чайковский дом-интернат для престарелых и инвалидов».</c:v>
                </c:pt>
                <c:pt idx="3">
                  <c:v>ГБУ ПК «Кудымкарский дом-интернат для престарелых и инвалидов»;</c:v>
                </c:pt>
                <c:pt idx="4">
                  <c:v>ГБУ ПК «Соликамский дом-интернат для престарелых и инвалидов» ;</c:v>
                </c:pt>
                <c:pt idx="5">
                  <c:v>ГБУ ПК «Губахинский психоневрологический интернат»;</c:v>
                </c:pt>
                <c:pt idx="6">
                  <c:v>ГБУ ПК «Дубровский психоневрологический интернат»;</c:v>
                </c:pt>
                <c:pt idx="7">
                  <c:v>ГБУ ПК «Кучинский психоневрологический интернат»;</c:v>
                </c:pt>
                <c:pt idx="8">
                  <c:v>ГБУ ПК «Озерский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96.341463414634163</c:v>
                </c:pt>
                <c:pt idx="1">
                  <c:v>98.181818181818187</c:v>
                </c:pt>
                <c:pt idx="2">
                  <c:v>98.347457627118644</c:v>
                </c:pt>
                <c:pt idx="3">
                  <c:v>98.391608391608401</c:v>
                </c:pt>
                <c:pt idx="4">
                  <c:v>98.511450381679396</c:v>
                </c:pt>
                <c:pt idx="5">
                  <c:v>99.405099150141652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4-4D9D-BFA3-F8A534AB5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969472"/>
        <c:axId val="118971008"/>
      </c:barChart>
      <c:catAx>
        <c:axId val="11896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971008"/>
        <c:crosses val="autoZero"/>
        <c:auto val="1"/>
        <c:lblAlgn val="ctr"/>
        <c:lblOffset val="100"/>
        <c:noMultiLvlLbl val="0"/>
      </c:catAx>
      <c:valAx>
        <c:axId val="1189710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89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2A-4934-B4B6-2DA6D4A9D42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F2A-4934-B4B6-2DA6D4A9D42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2A-4934-B4B6-2DA6D4A9D42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F2A-4934-B4B6-2DA6D4A9D42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2A-4934-B4B6-2DA6D4A9D42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2A-4934-B4B6-2DA6D4A9D42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2A-4934-B4B6-2DA6D4A9D4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«Чайковский дом-интернат для престарелых и инвалидов».</c:v>
                </c:pt>
                <c:pt idx="1">
                  <c:v>ГБУ ПК «Верхне-Курьинский геронтологический центр»;</c:v>
                </c:pt>
                <c:pt idx="2">
                  <c:v>ГБУ ПК «Губахинский психоневрологический интернат»;</c:v>
                </c:pt>
                <c:pt idx="3">
                  <c:v>ГБУ ПК «Соликамский дом-интернат для престарелых и инвалидов» ;</c:v>
                </c:pt>
                <c:pt idx="4">
                  <c:v>ГБУ ПК «Дубровский психоневрологический интернат»;</c:v>
                </c:pt>
                <c:pt idx="5">
                  <c:v>ГБУ ПК «Кудымкарский дом-интернат для престарелых и инвалидов»;</c:v>
                </c:pt>
                <c:pt idx="6">
                  <c:v>ГБУ ПК «Пермский геронтопсихиатрический центр»;</c:v>
                </c:pt>
                <c:pt idx="7">
                  <c:v>ГБУ ПК «Кучинский психоневрологический интернат»;</c:v>
                </c:pt>
                <c:pt idx="8">
                  <c:v>ГБУ ПК «Озерский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83.508196721311478</c:v>
                </c:pt>
                <c:pt idx="1">
                  <c:v>83.552238805970148</c:v>
                </c:pt>
                <c:pt idx="2">
                  <c:v>92</c:v>
                </c:pt>
                <c:pt idx="3">
                  <c:v>93.318181818181813</c:v>
                </c:pt>
                <c:pt idx="4">
                  <c:v>93.714285714285722</c:v>
                </c:pt>
                <c:pt idx="5">
                  <c:v>99.25</c:v>
                </c:pt>
                <c:pt idx="6">
                  <c:v>99.347826086956516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2A-4934-B4B6-2DA6D4A9D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031680"/>
        <c:axId val="119033216"/>
      </c:barChart>
      <c:catAx>
        <c:axId val="11903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33216"/>
        <c:crosses val="autoZero"/>
        <c:auto val="1"/>
        <c:lblAlgn val="ctr"/>
        <c:lblOffset val="100"/>
        <c:noMultiLvlLbl val="0"/>
      </c:catAx>
      <c:valAx>
        <c:axId val="11903321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90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6CC-47E6-8FF2-12519848C77C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CC-47E6-8FF2-12519848C77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6CC-47E6-8FF2-12519848C77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CC-47E6-8FF2-12519848C77C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CC-47E6-8FF2-12519848C77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6CC-47E6-8FF2-12519848C77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CC-47E6-8FF2-12519848C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«Верхне-Курьинский геронтологический центр»;</c:v>
                </c:pt>
                <c:pt idx="1">
                  <c:v>ГБУ ПК «Губахинский психоневрологический интернат»;</c:v>
                </c:pt>
                <c:pt idx="2">
                  <c:v>ГБУ ПК «Чайковский дом-интернат для престарелых и инвалидов».</c:v>
                </c:pt>
                <c:pt idx="3">
                  <c:v>ГБУ ПК «Пермский геронтопсихиатрический центр»;</c:v>
                </c:pt>
                <c:pt idx="4">
                  <c:v>ГБУ ПК «Соликамский дом-интернат для престарелых и инвалидов» ;</c:v>
                </c:pt>
                <c:pt idx="5">
                  <c:v>ГБУ ПК «Кудымкарский дом-интернат для престарелых и инвалидов»;</c:v>
                </c:pt>
                <c:pt idx="6">
                  <c:v>ГБУ ПК «Дубровский психоневрологический интернат»;</c:v>
                </c:pt>
                <c:pt idx="7">
                  <c:v>ГБУ ПК «Озерский психоневрологический интернат»;</c:v>
                </c:pt>
                <c:pt idx="8">
                  <c:v>ГБУ ПК «Кучинский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98.204295704295717</c:v>
                </c:pt>
                <c:pt idx="1">
                  <c:v>98.300283286118983</c:v>
                </c:pt>
                <c:pt idx="2">
                  <c:v>98.644067796610187</c:v>
                </c:pt>
                <c:pt idx="3">
                  <c:v>98.748794267603699</c:v>
                </c:pt>
                <c:pt idx="4">
                  <c:v>98.992738782349647</c:v>
                </c:pt>
                <c:pt idx="5">
                  <c:v>99.160839160839174</c:v>
                </c:pt>
                <c:pt idx="6">
                  <c:v>99.826086956521749</c:v>
                </c:pt>
                <c:pt idx="7">
                  <c:v>99.84063745019921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C-47E6-8FF2-12519848C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47264"/>
        <c:axId val="120357248"/>
      </c:barChart>
      <c:catAx>
        <c:axId val="12034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57248"/>
        <c:crosses val="autoZero"/>
        <c:auto val="1"/>
        <c:lblAlgn val="ctr"/>
        <c:lblOffset val="100"/>
        <c:noMultiLvlLbl val="0"/>
      </c:catAx>
      <c:valAx>
        <c:axId val="1203572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203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A1-4731-A0F7-A8B39D61178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A1-4731-A0F7-A8B39D6117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A1-4731-A0F7-A8B39D61178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FA1-4731-A0F7-A8B39D61178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A1-4731-A0F7-A8B39D61178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A1-4731-A0F7-A8B39D611786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A1-4731-A0F7-A8B39D6117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«Пермский геронтопсихиатрический центр»;</c:v>
                </c:pt>
                <c:pt idx="1">
                  <c:v>ГБУ ПК «Кудымкарский дом-интернат для престарелых и инвалидов»;</c:v>
                </c:pt>
                <c:pt idx="2">
                  <c:v>ГБУ ПК «Соликамский дом-интернат для престарелых и инвалидов» ;</c:v>
                </c:pt>
                <c:pt idx="3">
                  <c:v>ГБУ ПК «Верхне-Курьинский геронтологический центр»;</c:v>
                </c:pt>
                <c:pt idx="4">
                  <c:v>ГБУ ПК «Чайковский дом-интернат для престарелых и инвалидов».</c:v>
                </c:pt>
                <c:pt idx="5">
                  <c:v>ГБУ ПК «Губахинский психоневрологический интернат»;</c:v>
                </c:pt>
                <c:pt idx="6">
                  <c:v>ГБУ ПК «Кучинский психоневрологический интернат»;</c:v>
                </c:pt>
                <c:pt idx="7">
                  <c:v>ГБУ ПК «Дубровский психоневрологический интернат»;</c:v>
                </c:pt>
                <c:pt idx="8">
                  <c:v>ГБУ ПК «Озерский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97.154471544715449</c:v>
                </c:pt>
                <c:pt idx="1">
                  <c:v>97.902097902097907</c:v>
                </c:pt>
                <c:pt idx="2">
                  <c:v>97.938931297709928</c:v>
                </c:pt>
                <c:pt idx="3">
                  <c:v>98.181818181818187</c:v>
                </c:pt>
                <c:pt idx="4">
                  <c:v>98.262711864406782</c:v>
                </c:pt>
                <c:pt idx="5">
                  <c:v>99.433427762039656</c:v>
                </c:pt>
                <c:pt idx="6">
                  <c:v>99.933333333333337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A1-4731-A0F7-A8B39D611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405376"/>
        <c:axId val="120415360"/>
      </c:barChart>
      <c:catAx>
        <c:axId val="12040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15360"/>
        <c:crosses val="autoZero"/>
        <c:auto val="1"/>
        <c:lblAlgn val="ctr"/>
        <c:lblOffset val="100"/>
        <c:noMultiLvlLbl val="0"/>
      </c:catAx>
      <c:valAx>
        <c:axId val="12041536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2040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CC8-4D55-97DA-42DA9E7BD10C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C8-4D55-97DA-42DA9E7BD10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CC8-4D55-97DA-42DA9E7BD10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C8-4D55-97DA-42DA9E7BD10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CC8-4D55-97DA-42DA9E7BD10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C8-4D55-97DA-42DA9E7BD10C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C8-4D55-97DA-42DA9E7BD10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8-4D55-97DA-42DA9E7BD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ПК «Верхне-Курьинский геронтологический центр»;</c:v>
                </c:pt>
                <c:pt idx="1">
                  <c:v>ГБУ ПК «Чайковский дом-интернат для престарелых и инвалидов».</c:v>
                </c:pt>
                <c:pt idx="2">
                  <c:v>ГБУ ПК «Соликамский дом-интернат для престарелых и инвалидов» ;</c:v>
                </c:pt>
                <c:pt idx="3">
                  <c:v>ГБУ ПК «Губахинский психоневрологический интернат»;</c:v>
                </c:pt>
                <c:pt idx="4">
                  <c:v>ГБУ ПК «Пермский геронтопсихиатрический центр»;</c:v>
                </c:pt>
                <c:pt idx="5">
                  <c:v>ГБУ ПК «Дубровский психоневрологический интернат»;</c:v>
                </c:pt>
                <c:pt idx="6">
                  <c:v>ГБУ ПК «Кудымкарский дом-интернат для престарелых и инвалидов»;</c:v>
                </c:pt>
                <c:pt idx="7">
                  <c:v>ГБУ ПК «Озерский психоневрологический интернат»;</c:v>
                </c:pt>
                <c:pt idx="8">
                  <c:v>ГБУ ПК «Кучинский психоневрологический интернат»;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95.352246530899777</c:v>
                </c:pt>
                <c:pt idx="1">
                  <c:v>95.734942942240309</c:v>
                </c:pt>
                <c:pt idx="2">
                  <c:v>97.614531948532431</c:v>
                </c:pt>
                <c:pt idx="3">
                  <c:v>97.812552914184764</c:v>
                </c:pt>
                <c:pt idx="4">
                  <c:v>97.981328064806007</c:v>
                </c:pt>
                <c:pt idx="5">
                  <c:v>98.708074534161497</c:v>
                </c:pt>
                <c:pt idx="6">
                  <c:v>98.870435033424954</c:v>
                </c:pt>
                <c:pt idx="7">
                  <c:v>99.968127490039848</c:v>
                </c:pt>
                <c:pt idx="8">
                  <c:v>99.986666666666665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C8-4D55-97DA-42DA9E7BD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56864"/>
        <c:axId val="109558400"/>
      </c:barChart>
      <c:catAx>
        <c:axId val="10955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58400"/>
        <c:crosses val="autoZero"/>
        <c:auto val="1"/>
        <c:lblAlgn val="ctr"/>
        <c:lblOffset val="100"/>
        <c:noMultiLvlLbl val="0"/>
      </c:catAx>
      <c:valAx>
        <c:axId val="10955840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955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8A87-1C67-4EF3-9699-7143D7D9A12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E602-7A6B-4BAA-9080-2A490853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3B3A-4963-4AF3-B1FE-AB9DD6ED0A20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9E7-42D5-4E86-AC5E-55507108DA1E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F40E-2F98-4E0E-9C9D-868BFF8D299A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CB8-A435-400F-B723-DE78B6B1CEAC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E9F-06A1-4C12-8CAD-2C025977ECD1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8A18-302F-48D3-9300-5DED51B9591F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9C5A-6EC5-4791-8994-7088E4CB7C0F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9AA4-03E7-4B53-8C85-DCB7AC2D14A0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C727-7A48-4E87-9B95-EFD247B09B04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9606-814D-4B03-8A0E-F119B0393A47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21E-1BE8-47A3-B96B-9A2215AA3A00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AA46-8A9E-45F4-A4E0-96E5A48FE0A6}" type="datetime1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BF0D-3B44-4C21-9596-600DDEA72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олубая полос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pic>
        <p:nvPicPr>
          <p:cNvPr id="7" name="Рисунок 6" descr="Молодежь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680" y="2137421"/>
            <a:ext cx="6495320" cy="35775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000244"/>
            <a:ext cx="2643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</a:t>
            </a:r>
          </a:p>
          <a:p>
            <a:pPr algn="ctr"/>
            <a:r>
              <a:rPr lang="ru-RU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УСЛОВИЙ ОКАЗАНИЯ УСЛУГ ОРГАНИЗАЦИЙ СОЦИАЛЬНОГО ОБСЛУЖИВАНИЯ НАСЕЛЕНИЯ</a:t>
            </a:r>
            <a:endParaRPr lang="ru-RU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93204"/>
            <a:ext cx="4536504" cy="171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5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ИССЛЕДОВАНИЯ</a:t>
            </a:r>
          </a:p>
          <a:p>
            <a:pPr algn="r">
              <a:lnSpc>
                <a:spcPct val="90000"/>
              </a:lnSpc>
            </a:pPr>
            <a:endParaRPr lang="ru-RU" sz="1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endParaRPr lang="ru-RU" sz="1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6"/>
          <p:cNvSpPr txBox="1">
            <a:spLocks/>
          </p:cNvSpPr>
          <p:nvPr/>
        </p:nvSpPr>
        <p:spPr>
          <a:xfrm>
            <a:off x="8748464" y="5305772"/>
            <a:ext cx="395536" cy="4092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EBF0D-3B44-4C21-9596-600DDEA72085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0_8f8d9_20c8783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48740" y="-1008069"/>
            <a:ext cx="2710018" cy="46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10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86409"/>
              </p:ext>
            </p:extLst>
          </p:nvPr>
        </p:nvGraphicFramePr>
        <p:xfrm>
          <a:off x="234676" y="1208138"/>
          <a:ext cx="8496944" cy="407116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11522">
                  <a:extLst>
                    <a:ext uri="{9D8B030D-6E8A-4147-A177-3AD203B41FA5}">
                      <a16:colId xmlns:a16="http://schemas.microsoft.com/office/drawing/2014/main" xmlns="" val="2229314101"/>
                    </a:ext>
                  </a:extLst>
                </a:gridCol>
                <a:gridCol w="2316056">
                  <a:extLst>
                    <a:ext uri="{9D8B030D-6E8A-4147-A177-3AD203B41FA5}">
                      <a16:colId xmlns:a16="http://schemas.microsoft.com/office/drawing/2014/main" xmlns="" val="1928530009"/>
                    </a:ext>
                  </a:extLst>
                </a:gridCol>
                <a:gridCol w="2998086">
                  <a:extLst>
                    <a:ext uri="{9D8B030D-6E8A-4147-A177-3AD203B41FA5}">
                      <a16:colId xmlns:a16="http://schemas.microsoft.com/office/drawing/2014/main" xmlns="" val="3609425783"/>
                    </a:ext>
                  </a:extLst>
                </a:gridCol>
                <a:gridCol w="1335640">
                  <a:extLst>
                    <a:ext uri="{9D8B030D-6E8A-4147-A177-3AD203B41FA5}">
                      <a16:colId xmlns:a16="http://schemas.microsoft.com/office/drawing/2014/main" xmlns="" val="1092597680"/>
                    </a:ext>
                  </a:extLst>
                </a:gridCol>
                <a:gridCol w="1335640">
                  <a:extLst>
                    <a:ext uri="{9D8B030D-6E8A-4147-A177-3AD203B41FA5}">
                      <a16:colId xmlns:a16="http://schemas.microsoft.com/office/drawing/2014/main" xmlns="" val="2911827458"/>
                    </a:ext>
                  </a:extLst>
                </a:gridCol>
              </a:tblGrid>
              <a:tr h="412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№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Название организации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получателей услуг в 2020 году, чел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Выборочная совокупность (план)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Выборочная совокупность (фактическая)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1728432884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ГБУ ПК «Верхне-</a:t>
                      </a:r>
                      <a:r>
                        <a:rPr lang="ru-RU" sz="1050" u="none" strike="noStrike" dirty="0" err="1">
                          <a:effectLst/>
                        </a:rPr>
                        <a:t>Курьинский</a:t>
                      </a:r>
                      <a:r>
                        <a:rPr lang="ru-RU" sz="1050" u="none" strike="noStrike" dirty="0">
                          <a:effectLst/>
                        </a:rPr>
                        <a:t> геронтологический центр»;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2325527085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ГБУ ПК «</a:t>
                      </a:r>
                      <a:r>
                        <a:rPr lang="ru-RU" sz="1050" u="none" strike="noStrike" dirty="0" err="1">
                          <a:effectLst/>
                        </a:rPr>
                        <a:t>Губахинский</a:t>
                      </a:r>
                      <a:r>
                        <a:rPr lang="ru-RU" sz="1050" u="none" strike="noStrike" dirty="0">
                          <a:effectLst/>
                        </a:rPr>
                        <a:t> психоневрологический интернат»;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341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353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357197550"/>
                  </a:ext>
                </a:extLst>
              </a:tr>
              <a:tr h="419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«Дубровский психоневрологический интернат»;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3984614348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«Кудымкарский дом-интернат для престарелых и инвалидов»;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1008039245"/>
                  </a:ext>
                </a:extLst>
              </a:tr>
              <a:tr h="46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«Кучинский психоневрологический интернат»;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1120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448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3215172680"/>
                  </a:ext>
                </a:extLst>
              </a:tr>
              <a:tr h="474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«Озерский психоневрологический интернат»;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2644655941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«Пермский геронтопсихиатрический центр»;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246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2964756182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«Соликамский дом-интернат для престарелых и инвалидов» ;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654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652110960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 ПК «Чайковский дом-интернат для престарелых и инвалидов».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590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224352827"/>
                  </a:ext>
                </a:extLst>
              </a:tr>
              <a:tr h="1651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Всего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5211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2247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3" marR="6883" marT="6883" marB="0" anchor="ctr"/>
                </a:tc>
                <a:extLst>
                  <a:ext uri="{0D108BD9-81ED-4DB2-BD59-A6C34878D82A}">
                    <a16:rowId xmlns:a16="http://schemas.microsoft.com/office/drawing/2014/main" xmlns="" val="202224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11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значение по критерию 1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2836019"/>
              </p:ext>
            </p:extLst>
          </p:nvPr>
        </p:nvGraphicFramePr>
        <p:xfrm>
          <a:off x="345084" y="1129308"/>
          <a:ext cx="8187355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12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значение по критерию 2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0933787"/>
              </p:ext>
            </p:extLst>
          </p:nvPr>
        </p:nvGraphicFramePr>
        <p:xfrm>
          <a:off x="467544" y="1345332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" y="0"/>
            <a:ext cx="9123486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13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значение по критерию 3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15783080"/>
              </p:ext>
            </p:extLst>
          </p:nvPr>
        </p:nvGraphicFramePr>
        <p:xfrm>
          <a:off x="477801" y="1129308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2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14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значение по критерию 4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60678972"/>
              </p:ext>
            </p:extLst>
          </p:nvPr>
        </p:nvGraphicFramePr>
        <p:xfrm>
          <a:off x="251519" y="1129308"/>
          <a:ext cx="859050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4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15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значение по критерию 5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6228519"/>
              </p:ext>
            </p:extLst>
          </p:nvPr>
        </p:nvGraphicFramePr>
        <p:xfrm>
          <a:off x="380605" y="1205852"/>
          <a:ext cx="84614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8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16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НОК 2021: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значение по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6295441"/>
              </p:ext>
            </p:extLst>
          </p:nvPr>
        </p:nvGraphicFramePr>
        <p:xfrm>
          <a:off x="683568" y="1213409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5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17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66600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критериев независимой оценки качества условий оказания услуг организациями Пермского края в 2021 году</a:t>
            </a:r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7300"/>
            <a:ext cx="6525717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1643054"/>
            <a:ext cx="2500330" cy="251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НОК: 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1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</a:t>
            </a:r>
            <a:endParaRPr lang="ru-RU" sz="1900" b="1" cap="all" spc="-2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18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9221" y="2039278"/>
            <a:ext cx="6000792" cy="369332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45C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КРИТЕРИЮ: 99,53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909221" y="2941908"/>
            <a:ext cx="6000792" cy="1674689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Устранить несоответствие информации о деятельности организации, размещенной на общедоступных информационных ресурсах, требованиям к ее перечню и содержанию в НПА. РЕГУЛЯРНО ОБНОВЛЯТЬ ИНФОРМАЦИЮ.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1643054"/>
            <a:ext cx="2500330" cy="251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НОК: 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услуг</a:t>
            </a:r>
            <a:endParaRPr lang="ru-RU" sz="1900" b="1" cap="all" spc="-2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19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33158" y="1593649"/>
            <a:ext cx="6000792" cy="35894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</a:t>
            </a:r>
            <a:r>
              <a:rPr lang="ru-RU" cap="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критерию: </a:t>
            </a: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98,80</a:t>
            </a:r>
            <a:endParaRPr lang="ru-RU" cap="all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33158" y="2546452"/>
            <a:ext cx="6000792" cy="622093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комфортности условий предоставления услуг в организациях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DC757FC-E0E3-448F-997D-6324AC4CCA37}"/>
              </a:ext>
            </a:extLst>
          </p:cNvPr>
          <p:cNvSpPr/>
          <p:nvPr/>
        </p:nvSpPr>
        <p:spPr>
          <a:xfrm>
            <a:off x="2786018" y="3888476"/>
            <a:ext cx="6000792" cy="597856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материально-техническую базу организаций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10861"/>
              </p:ext>
            </p:extLst>
          </p:nvPr>
        </p:nvGraphicFramePr>
        <p:xfrm>
          <a:off x="114543" y="1489348"/>
          <a:ext cx="8878401" cy="3635634"/>
        </p:xfrm>
        <a:graphic>
          <a:graphicData uri="http://schemas.openxmlformats.org/drawingml/2006/table">
            <a:tbl>
              <a:tblPr/>
              <a:tblGrid>
                <a:gridCol w="243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 fontAlgn="b"/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ИССЛЕДОВАНИЯ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Целями настоящего исследования являлись: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	повышение качества деятельности организаций социального обслуживания Пермского края;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	улучшение информированности получателей социальных услуг о качестве условий оказания услуг организациями социального обслуживания Пермского края.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достижения поставленных целей решению подлежали следующие исследовательские задачи: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	получение информации об организации, о качестве предоставления социальных услуг и удовлетворенности получателей качеством условий оказания социальных услуг организациями социального обслуживания Пермского края;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	интерпретация, оценка и обобщение полученной информации, расчет показателей, характеризующих общие критерии оценки качества условий оказания услуг организациями социального обслуживания;</a:t>
                      </a:r>
                    </a:p>
                    <a:p>
                      <a:pPr marL="639763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0" u="none" strike="noStrike" kern="1200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	формирование предложений по улучшению качества условий оказания услуг организациями социального обслуживания.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844" y="1643054"/>
            <a:ext cx="2376264" cy="213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НОК: </a:t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3</a:t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инвалидов</a:t>
            </a:r>
            <a:endParaRPr lang="ru-RU" b="1" cap="all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20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17385" y="1678756"/>
            <a:ext cx="6000792" cy="35894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</a:t>
            </a:r>
            <a:r>
              <a:rPr lang="ru-RU" cap="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</a:t>
            </a: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93,85 </a:t>
            </a:r>
            <a:endParaRPr lang="ru-RU" cap="all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77114" y="2898656"/>
            <a:ext cx="6000792" cy="881780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Предпринять меры по повышению доступности услуг организаций для лиц с ограниченными возможностями здоровья</a:t>
            </a:r>
            <a:endParaRPr lang="ru-RU" cap="all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643054"/>
            <a:ext cx="2714644" cy="238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НОК: </a:t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4</a:t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 работников организации</a:t>
            </a:r>
            <a:endParaRPr lang="ru-RU" b="1" cap="all" spc="-2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21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85043" y="1830214"/>
            <a:ext cx="6000792" cy="35894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cap="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критерию: </a:t>
            </a: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99,08</a:t>
            </a:r>
            <a:endParaRPr lang="ru-RU" cap="all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85043" y="2548107"/>
            <a:ext cx="6000792" cy="1495794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sz="1600" cap="all" dirty="0" smtClean="0">
                <a:solidFill>
                  <a:srgbClr val="FF6600"/>
                </a:solidFill>
              </a:rPr>
              <a:t>Проводить инструктажи сотрудников, взаимодействующих с получателями услуг, о необходимости соблюдения этических норм и правил делового общения, С ЦЕЛЬЮ поддержания достигнуто уровня доброжелательности, вежливости работников организации в отношении получателей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8" y="-1"/>
            <a:ext cx="7647067" cy="5715001"/>
          </a:xfrm>
          <a:prstGeom prst="rect">
            <a:avLst/>
          </a:prstGeom>
        </p:spPr>
      </p:pic>
      <p:pic>
        <p:nvPicPr>
          <p:cNvPr id="22" name="Рисунок 21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5219" y="1668097"/>
            <a:ext cx="2643206" cy="197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ИТОГАМ НОК: 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5</a:t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sz="19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  <a:endParaRPr lang="ru-RU" sz="1900" b="1" cap="all" spc="-2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22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93062" y="2004380"/>
            <a:ext cx="6000792" cy="35894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cap="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критерию: </a:t>
            </a:r>
            <a:r>
              <a:rPr lang="ru-RU" cap="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98,76 </a:t>
            </a:r>
            <a:endParaRPr lang="ru-RU" cap="all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75795" y="2655707"/>
            <a:ext cx="6000792" cy="1674689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</a:pPr>
            <a:r>
              <a:rPr lang="ru-RU" cap="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поддержанию и повышению уровня общей удовлетворенности условиями оказания услуг в организациях, в частности организационными условиями предоставления услуг (график работы, навигация в организации и пр.)</a:t>
            </a:r>
            <a:endParaRPr lang="ru-RU" cap="all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1" cy="5715000"/>
            <a:chOff x="0" y="0"/>
            <a:chExt cx="9144001" cy="5715000"/>
          </a:xfrm>
        </p:grpSpPr>
        <p:pic>
          <p:nvPicPr>
            <p:cNvPr id="13" name="Рисунок 12" descr="подложка идея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9144000" cy="5715000"/>
            </a:xfrm>
            <a:prstGeom prst="rect">
              <a:avLst/>
            </a:prstGeom>
          </p:spPr>
        </p:pic>
        <p:pic>
          <p:nvPicPr>
            <p:cNvPr id="8" name="Рисунок 7" descr="Голубая полос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579612" y="1579612"/>
              <a:ext cx="5715000" cy="255577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502194" y="841276"/>
              <a:ext cx="8136904" cy="864095"/>
            </a:xfrm>
            <a:prstGeom prst="roundRect">
              <a:avLst/>
            </a:prstGeom>
            <a:solidFill>
              <a:srgbClr val="12A7DC"/>
            </a:solidFill>
            <a:ln w="12700">
              <a:solidFill>
                <a:srgbClr val="33CC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" y="841276"/>
            <a:ext cx="9144000" cy="952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 ЗА ВНИМАНИЕ!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23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1251" y="4585692"/>
            <a:ext cx="2527953" cy="111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Центр гуманитарных,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социально-экономических 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 политических исследований - </a:t>
            </a:r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 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Россия, г. Омск, ул. </a:t>
            </a:r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Чапаева, 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дом </a:t>
            </a:r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71, оф 303 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тел. 8 (3812) 25-04-72</a:t>
            </a:r>
          </a:p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http://www.gepicentr.ru/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6265" cy="571500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557" y="193204"/>
            <a:ext cx="91440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24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917" y="959651"/>
            <a:ext cx="817642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dirty="0">
              <a:solidFill>
                <a:srgbClr val="375FAE"/>
              </a:solidFill>
            </a:endParaRPr>
          </a:p>
          <a:p>
            <a:pPr algn="just"/>
            <a:r>
              <a:rPr lang="ru-RU" sz="1400" dirty="0" smtClean="0">
                <a:solidFill>
                  <a:srgbClr val="375FAE"/>
                </a:solidFill>
              </a:rPr>
              <a:t>1. Федеральный </a:t>
            </a:r>
            <a:r>
              <a:rPr lang="ru-RU" sz="1400" dirty="0">
                <a:solidFill>
                  <a:srgbClr val="375FAE"/>
                </a:solidFill>
              </a:rPr>
              <a:t>закон от 28 декабря 2013 года № 442-ФЗ «Об основах социального обслуживания граждан в Российской Федерации»</a:t>
            </a:r>
          </a:p>
          <a:p>
            <a:pPr algn="just"/>
            <a:r>
              <a:rPr lang="ru-RU" sz="1400" dirty="0" smtClean="0">
                <a:solidFill>
                  <a:srgbClr val="375FAE"/>
                </a:solidFill>
              </a:rPr>
              <a:t>2. Приказ </a:t>
            </a:r>
            <a:r>
              <a:rPr lang="ru-RU" sz="1400" dirty="0">
                <a:solidFill>
                  <a:srgbClr val="375FAE"/>
                </a:solidFill>
              </a:rPr>
              <a:t>Министерства труда и социальной защиты Российской Федерации от 23 мая 2018 г. № 317н Об утверждении показателей, характеризующих общие критерии оценки качества условий оказания услуг организациями социального обслуживания и федеральными учреждениями медико-социальной экспертизы» </a:t>
            </a:r>
          </a:p>
          <a:p>
            <a:pPr algn="just"/>
            <a:r>
              <a:rPr lang="ru-RU" sz="1400" dirty="0" smtClean="0">
                <a:solidFill>
                  <a:srgbClr val="375FAE"/>
                </a:solidFill>
              </a:rPr>
              <a:t>3. Постановление </a:t>
            </a:r>
            <a:r>
              <a:rPr lang="ru-RU" sz="1400" dirty="0">
                <a:solidFill>
                  <a:srgbClr val="375FAE"/>
                </a:solidFill>
              </a:rPr>
              <a:t>Правительства Российской Федерации от 31 мая 2018 г. № 638 «Об утверждении Правил сбора и обобщения информации о качестве условий оказания услуг организациями в сфере социального обслуживания, охраны здоровья, образования, социального обслуживания и федеральными учреждениями медико-социальной экспертизы»</a:t>
            </a:r>
          </a:p>
          <a:p>
            <a:pPr algn="just"/>
            <a:r>
              <a:rPr lang="ru-RU" sz="1400" dirty="0" smtClean="0">
                <a:solidFill>
                  <a:srgbClr val="375FAE"/>
                </a:solidFill>
              </a:rPr>
              <a:t>4. Приказ </a:t>
            </a:r>
            <a:r>
              <a:rPr lang="ru-RU" sz="1400" dirty="0">
                <a:solidFill>
                  <a:srgbClr val="375FAE"/>
                </a:solidFill>
              </a:rPr>
              <a:t>Министерства труда и социальной защиты Российской Федерации от 31 мая 2018 г. № 344н «Об утверждении Единого порядка расчета показателей, характеризующих общие критерии оценки качества условий оказания услуг организациями в сфере социального обслуживания, охраны здоровья, образования, социального обслуживания и федеральными учреждениями медико-социальной экспертизы»</a:t>
            </a:r>
          </a:p>
          <a:p>
            <a:pPr algn="just"/>
            <a:r>
              <a:rPr lang="ru-RU" sz="1400" dirty="0" smtClean="0">
                <a:solidFill>
                  <a:srgbClr val="375FAE"/>
                </a:solidFill>
              </a:rPr>
              <a:t>5. Приказ </a:t>
            </a:r>
            <a:r>
              <a:rPr lang="ru-RU" sz="1400" dirty="0">
                <a:solidFill>
                  <a:srgbClr val="375FAE"/>
                </a:solidFill>
              </a:rPr>
              <a:t>Министерства труда и социальной защиты Российской Федерации от 30 октября 2018 г. № 675н «Об утверждении Методики выявления и обобщения мнения граждан о качестве условий оказания услуг организациями в сфере социального обслуживания, охраны здоровья, образования, социального обслуживания и федеральными учреждениями медико-социальной экспертизы»</a:t>
            </a:r>
          </a:p>
        </p:txBody>
      </p:sp>
    </p:spTree>
    <p:extLst>
      <p:ext uri="{BB962C8B-B14F-4D97-AF65-F5344CB8AC3E}">
        <p14:creationId xmlns:p14="http://schemas.microsoft.com/office/powerpoint/2010/main" val="27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3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79612" y="1579612"/>
            <a:ext cx="5715000" cy="2555776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98022"/>
              </p:ext>
            </p:extLst>
          </p:nvPr>
        </p:nvGraphicFramePr>
        <p:xfrm>
          <a:off x="86087" y="1417340"/>
          <a:ext cx="8878401" cy="3744416"/>
        </p:xfrm>
        <a:graphic>
          <a:graphicData uri="http://schemas.openxmlformats.org/drawingml/2006/table">
            <a:tbl>
              <a:tblPr/>
              <a:tblGrid>
                <a:gridCol w="243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И ПРЕДМЕТ ИССЛЕДОВАНИЯ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976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Объектом исследования являлись:</a:t>
                      </a:r>
                    </a:p>
                    <a:p>
                      <a:pPr marL="63976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- 9 организаций социального обслуживания Пермского края, подлежащих независимой оценке качества в 2021 году;</a:t>
                      </a:r>
                    </a:p>
                    <a:p>
                      <a:pPr marL="63976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граждане, являющиеся получателями социальных услуг в указанных организациях социального обслуживания.</a:t>
                      </a:r>
                    </a:p>
                    <a:p>
                      <a:pPr marL="63976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Предметом исследования выступили значения показателей, характеризующих общие критерии оценки качества условий оказания услуг организациями социального обслуживания, утвержденных Приказом Министерства труда и социальной защиты Российской Федерации от 31 мая 2018 г. № 344н, по параметрам, определенным задачами данного социологического исследования.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4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14508" y="1714508"/>
            <a:ext cx="5715000" cy="22859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22882"/>
              </p:ext>
            </p:extLst>
          </p:nvPr>
        </p:nvGraphicFramePr>
        <p:xfrm>
          <a:off x="0" y="857236"/>
          <a:ext cx="9036496" cy="4797114"/>
        </p:xfrm>
        <a:graphic>
          <a:graphicData uri="http://schemas.openxmlformats.org/drawingml/2006/table">
            <a:tbl>
              <a:tblPr/>
              <a:tblGrid>
                <a:gridCol w="2267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7114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МЕТОДОВ СБОРА ПЕРВИЧНОЙ ИНФОРМАЦИИ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6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B качестве основного метода выявления мнения получателей услуг применялся их опрос, который был осуществлен в следующих формах: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6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анкетирование получателей услуг - письменная форма опроса, при которой респондент самостоятельно работает с бланком анкеты, включая онлайн опрос по анкете, размещенной в информационно-телекоммуникационной сети «Интернет»;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endParaRPr lang="ru-RU" sz="1600" b="0" i="0" u="none" strike="noStrike" kern="1200" spc="-30" baseline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5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14508" y="1714508"/>
            <a:ext cx="5715000" cy="22859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74790"/>
              </p:ext>
            </p:extLst>
          </p:nvPr>
        </p:nvGraphicFramePr>
        <p:xfrm>
          <a:off x="0" y="857236"/>
          <a:ext cx="9036496" cy="4797114"/>
        </p:xfrm>
        <a:graphic>
          <a:graphicData uri="http://schemas.openxmlformats.org/drawingml/2006/table">
            <a:tbl>
              <a:tblPr/>
              <a:tblGrid>
                <a:gridCol w="2267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711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МЕТОДОВ СБОРА ПЕРВИЧНОЙ ИНФОРМАЦИИ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4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B качестве основных методов сбора открытой информации о деятельности  организаций социального обслуживания были применены: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4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метод наблюдения - сбор информации о деятельности организаций, размещенной на общедоступных информационных ресурсах (на официальном сайте для размещения информации о государственных и муниципальных учреждениях (www.bus.gov.ru), на сайтах и информационных стендах организаций социального обслуживания);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4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контент-анализ официальных сайтов организаций социального обслуживания на предмет наличия или отсутствия материалов/ единиц информации в соответствии с требованиями нормативных правовых актов к содержанию общедоступных информационных ресурсов таких организаций.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ru-RU" sz="1400" b="0" i="0" u="none" strike="noStrike" kern="1200" spc="-3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Указанные выше методы относятся к разряду «количественных» методик сбора первичных данных; анализ полученных с их помощью данных сводится к регистрации сложившейся фиксированной ситуации и подтверждению статистической значимости показателей. </a:t>
                      </a:r>
                    </a:p>
                    <a:p>
                      <a:pPr marL="360000" indent="0" algn="just" defTabSz="914400" rtl="0" eaLnBrk="1" fontAlgn="b" latinLnBrk="0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endParaRPr lang="ru-RU" sz="1400" b="0" i="0" u="none" strike="noStrike" kern="1200" spc="-30" baseline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6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28695"/>
              </p:ext>
            </p:extLst>
          </p:nvPr>
        </p:nvGraphicFramePr>
        <p:xfrm>
          <a:off x="230709" y="878832"/>
          <a:ext cx="8517755" cy="42643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3383">
                  <a:extLst>
                    <a:ext uri="{9D8B030D-6E8A-4147-A177-3AD203B41FA5}">
                      <a16:colId xmlns:a16="http://schemas.microsoft.com/office/drawing/2014/main" xmlns="" val="3072799564"/>
                    </a:ext>
                  </a:extLst>
                </a:gridCol>
                <a:gridCol w="1135580">
                  <a:extLst>
                    <a:ext uri="{9D8B030D-6E8A-4147-A177-3AD203B41FA5}">
                      <a16:colId xmlns:a16="http://schemas.microsoft.com/office/drawing/2014/main" xmlns="" val="2532357386"/>
                    </a:ext>
                  </a:extLst>
                </a:gridCol>
                <a:gridCol w="4947836">
                  <a:extLst>
                    <a:ext uri="{9D8B030D-6E8A-4147-A177-3AD203B41FA5}">
                      <a16:colId xmlns:a16="http://schemas.microsoft.com/office/drawing/2014/main" xmlns="" val="4266460657"/>
                    </a:ext>
                  </a:extLst>
                </a:gridCol>
                <a:gridCol w="2180956">
                  <a:extLst>
                    <a:ext uri="{9D8B030D-6E8A-4147-A177-3AD203B41FA5}">
                      <a16:colId xmlns:a16="http://schemas.microsoft.com/office/drawing/2014/main" xmlns="" val="1218644606"/>
                    </a:ext>
                  </a:extLst>
                </a:gridCol>
              </a:tblGrid>
              <a:tr h="241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Источники информации и способы ее сбора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xmlns="" val="1523066763"/>
                  </a:ext>
                </a:extLst>
              </a:tr>
              <a:tr h="698478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Открытость и доступность информации об организации 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1.1. Соответствие информации о деятельности организации, размещенной на общедоступных информационных ресурсах, ее содержанию и порядку (форме), установленным законодательными и иными нормативными правовыми актами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 информационных стендов в помещении организации и официальных сайтов организации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272630701"/>
                  </a:ext>
                </a:extLst>
              </a:tr>
              <a:tr h="465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1.2. Наличие на официальном сайте организации информация о дистанционных способах обратной связи и взаимодействия с получателями услуг и их функционирование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 официальных сайтов организации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285820452"/>
                  </a:ext>
                </a:extLst>
              </a:tr>
              <a:tr h="465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1.3. Доля получателей услуг, удовлетворенных открытостью, полнотой и доступностью информации о деятельности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692526738"/>
                  </a:ext>
                </a:extLst>
              </a:tr>
              <a:tr h="241588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Комфортность условий предоставления услуг, в том числе время ожидания предоставления услуг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2.1. Обеспечение в организации комфортных условий для предоставления услуг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Изучение условий в помещении организации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2329216852"/>
                  </a:ext>
                </a:extLst>
              </a:tr>
              <a:tr h="465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2.2. Время ожидания предоставления услуги (среднее время ожидания и своевременность предоставления услуги)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2449373562"/>
                  </a:ext>
                </a:extLst>
              </a:tr>
              <a:tr h="1155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2.3. Доля получателей услуг, удовлетворенных комфортностью предоставления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192126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7</a:t>
            </a:fld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30208"/>
              </p:ext>
            </p:extLst>
          </p:nvPr>
        </p:nvGraphicFramePr>
        <p:xfrm>
          <a:off x="212453" y="841834"/>
          <a:ext cx="8629576" cy="45262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6709">
                  <a:extLst>
                    <a:ext uri="{9D8B030D-6E8A-4147-A177-3AD203B41FA5}">
                      <a16:colId xmlns:a16="http://schemas.microsoft.com/office/drawing/2014/main" xmlns="" val="3072799564"/>
                    </a:ext>
                  </a:extLst>
                </a:gridCol>
                <a:gridCol w="858675">
                  <a:extLst>
                    <a:ext uri="{9D8B030D-6E8A-4147-A177-3AD203B41FA5}">
                      <a16:colId xmlns:a16="http://schemas.microsoft.com/office/drawing/2014/main" xmlns="" val="2532357386"/>
                    </a:ext>
                  </a:extLst>
                </a:gridCol>
                <a:gridCol w="5116371">
                  <a:extLst>
                    <a:ext uri="{9D8B030D-6E8A-4147-A177-3AD203B41FA5}">
                      <a16:colId xmlns:a16="http://schemas.microsoft.com/office/drawing/2014/main" xmlns="" val="4266460657"/>
                    </a:ext>
                  </a:extLst>
                </a:gridCol>
                <a:gridCol w="2397821">
                  <a:extLst>
                    <a:ext uri="{9D8B030D-6E8A-4147-A177-3AD203B41FA5}">
                      <a16:colId xmlns:a16="http://schemas.microsoft.com/office/drawing/2014/main" xmlns="" val="1218644606"/>
                    </a:ext>
                  </a:extLst>
                </a:gridCol>
              </a:tblGrid>
              <a:tr h="127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Источники информации и способы ее сбора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xmlns="" val="1523066763"/>
                  </a:ext>
                </a:extLst>
              </a:tr>
              <a:tr h="245614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Доступность услуг для инвалидов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3.1. Оборудование помещений организации социальной сферы и прилегающей к ней территории с учетом доступности для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условий доступности организаций для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878017405"/>
                  </a:ext>
                </a:extLst>
              </a:tr>
              <a:tr h="245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3.2. Обеспечение в организации социальной сферы условий доступности, позволяющих инвалидам получать услуги наравне с другими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условий доступности услуг для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4076291708"/>
                  </a:ext>
                </a:extLst>
              </a:tr>
              <a:tr h="245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3.3. Доля получателей услуг, удовлетворенных доступностью услуг для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065138472"/>
                  </a:ext>
                </a:extLst>
              </a:tr>
              <a:tr h="36842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</a:rPr>
                        <a:t>Д</a:t>
                      </a:r>
                      <a:r>
                        <a:rPr lang="ru-RU" sz="1100">
                          <a:effectLst/>
                        </a:rPr>
                        <a:t>оброжелательность, вежливость работников организаций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4.1. Доля получателей услуг, удовлетворенных доброжелательностью, вежливостью работников организации социальной сферы, обеспечивающих первичный контакт и информирование получателя услуги при непосредственном обращении в организацию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1292144515"/>
                  </a:ext>
                </a:extLst>
              </a:tr>
              <a:tr h="36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4.2. Доля получателей услуг, удовлетворенных доброжелательностью, вежливостью работников организации социальной сферы, обеспечивающих непосредственное оказание услуги при обращении в организацию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593958703"/>
                  </a:ext>
                </a:extLst>
              </a:tr>
              <a:tr h="254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4.3. Доля получателей услуг, удовлетворенных доброжелательностью, вежливостью работников организации социальной сферы при использовании дистанционных форм взаимодействия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4044869134"/>
                  </a:ext>
                </a:extLst>
              </a:tr>
              <a:tr h="36842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Удовлетворенность условиями оказания услуг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5.1. Доля получателей услуг, которые готовы рекомендовать организацию социальной сферы родственникам и знакомым (могли бы ее рекомендовать, если бы была возможность выбора организации социальной сферы)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3918635178"/>
                  </a:ext>
                </a:extLst>
              </a:tr>
              <a:tr h="36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5.2. Доля получателей услуг, удовлетворенных организационными условиями предоставления услуг (удовлетворенность графиком работы организации/ структурного подразделения/ отдельных специалистов, периодичностью прихода социального работника на дом и прочее)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2105226221"/>
                  </a:ext>
                </a:extLst>
              </a:tr>
              <a:tr h="245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5.3. Доля получателей услуг, удовлетворенных в целом условиями оказания услуг в организации социальной сферы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Опрос потребителей услуг для выявления их мнения о качестве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xmlns="" val="203669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8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643070" y="1643070"/>
            <a:ext cx="5715000" cy="2428860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96208"/>
              </p:ext>
            </p:extLst>
          </p:nvPr>
        </p:nvGraphicFramePr>
        <p:xfrm>
          <a:off x="227960" y="1921396"/>
          <a:ext cx="8928991" cy="2893860"/>
        </p:xfrm>
        <a:graphic>
          <a:graphicData uri="http://schemas.openxmlformats.org/drawingml/2006/table">
            <a:tbl>
              <a:tblPr/>
              <a:tblGrid>
                <a:gridCol w="2193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43745">
                <a:tc>
                  <a:txBody>
                    <a:bodyPr/>
                    <a:lstStyle/>
                    <a:p>
                      <a:pPr algn="r" fontAlgn="b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ИССЛЕДОВАНИЯ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lvl="0" indent="36000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2400" b="1" i="0" u="none" strike="noStrike" spc="-2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 </a:t>
                      </a:r>
                      <a:endParaRPr lang="ru-RU" sz="2400" b="1" i="0" u="none" strike="noStrike" spc="-20" baseline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011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ЕДИНИЦ НАБЛЮДЕНИЯ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2400" b="0" i="0" u="none" strike="noStrike" kern="1200" baseline="0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учреждение социального обслуживания населения Пермского края. 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7645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5305772"/>
            <a:ext cx="395536" cy="409228"/>
          </a:xfrm>
        </p:spPr>
        <p:txBody>
          <a:bodyPr/>
          <a:lstStyle/>
          <a:p>
            <a:pPr algn="ctr"/>
            <a:fld id="{EC2EBF0D-3B44-4C21-9596-600DDEA72085}" type="slidenum">
              <a:rPr lang="ru-RU" sz="1400" smtClean="0">
                <a:solidFill>
                  <a:srgbClr val="003399"/>
                </a:solidFill>
              </a:rPr>
              <a:pPr algn="ctr"/>
              <a:t>9</a:t>
            </a:fld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3" name="Рисунок 22" descr="Голубая пол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628219" y="1629491"/>
            <a:ext cx="5715000" cy="242886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5085" y="193204"/>
            <a:ext cx="8496944" cy="576064"/>
          </a:xfrm>
          <a:prstGeom prst="roundRect">
            <a:avLst/>
          </a:prstGeom>
          <a:solidFill>
            <a:srgbClr val="12A7DC"/>
          </a:solidFill>
          <a:ln w="12700"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36512" y="193204"/>
            <a:ext cx="9180512" cy="5760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603" y="2351255"/>
            <a:ext cx="2321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СОВОКУПНОСТЬ РЕСПОНДЕНТОВ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04726"/>
              </p:ext>
            </p:extLst>
          </p:nvPr>
        </p:nvGraphicFramePr>
        <p:xfrm>
          <a:off x="2594870" y="2148865"/>
          <a:ext cx="6096000" cy="1777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411443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77407176"/>
                    </a:ext>
                  </a:extLst>
                </a:gridCol>
              </a:tblGrid>
              <a:tr h="1354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45C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выборочной совокупности, с учетом специфики организации (планируемая)</a:t>
                      </a:r>
                      <a:endParaRPr lang="ru-RU" sz="1800" b="1" dirty="0">
                        <a:solidFill>
                          <a:srgbClr val="345C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45C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выборочной совокупности, с учетом специфики организации (фактическая)</a:t>
                      </a:r>
                      <a:endParaRPr lang="ru-RU" sz="1800" b="1" dirty="0">
                        <a:solidFill>
                          <a:srgbClr val="345C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717752"/>
                  </a:ext>
                </a:extLst>
              </a:tr>
              <a:tr h="42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45C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2084</a:t>
                      </a:r>
                      <a:endParaRPr lang="ru-RU" sz="1800" b="1" dirty="0">
                        <a:solidFill>
                          <a:srgbClr val="345CA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45C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800" b="1" dirty="0">
                        <a:solidFill>
                          <a:srgbClr val="345CA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675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5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1306</Words>
  <Application>Microsoft Office PowerPoint</Application>
  <PresentationFormat>Экран (16:10)</PresentationFormat>
  <Paragraphs>216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МЕТОДОЛОГИЯ ИССЛЕДОВАНИЯ</vt:lpstr>
      <vt:lpstr>МЕТОДОЛОГИЯ ИССЛЕДОВАНИЯ</vt:lpstr>
      <vt:lpstr>МЕТОДОЛОГИЯ ИССЛЕДОВАНИЯ</vt:lpstr>
      <vt:lpstr>МЕТОДОЛОГИЯ ИССЛЕДОВАНИЯ</vt:lpstr>
      <vt:lpstr>МЕТОДОЛОГИЯ ИССЛЕДОВАНИЯ</vt:lpstr>
      <vt:lpstr>МЕТОДОЛОГИЯ ИССЛЕДОВАНИЯ</vt:lpstr>
      <vt:lpstr>ВЫБОРКА ИССЛЕДОВАНИЯ</vt:lpstr>
      <vt:lpstr>ВЫБОРКА ИССЛЕДОВАНИЯ</vt:lpstr>
      <vt:lpstr>ВЫБОРКА ИССЛЕДОВАНИЯ</vt:lpstr>
      <vt:lpstr>ИТОГИ НОК 2021: значение по критерию 1</vt:lpstr>
      <vt:lpstr>ИТОГИ НОК 2021: значение по критерию 2</vt:lpstr>
      <vt:lpstr>ИТОГИ НОК 2021: значение по критерию 3</vt:lpstr>
      <vt:lpstr>ИТОГИ НОК 2021: значение по критерию 4</vt:lpstr>
      <vt:lpstr>ИТОГИ НОК 2021: значение по критерию 5</vt:lpstr>
      <vt:lpstr>ИТОГИ НОК 2021: Итоговое значение по организациям</vt:lpstr>
      <vt:lpstr>Значения критериев независимой оценки качества условий оказания услуг организациями Пермского края в 2021 году</vt:lpstr>
      <vt:lpstr>РЕКОМЕНДАЦИИ ПО ИТОГАМ НОК</vt:lpstr>
      <vt:lpstr>РЕКОМЕНДАЦИИ ПО ИТОГАМ НОК</vt:lpstr>
      <vt:lpstr>РЕКОМЕНДАЦИИ ПО ИТОГАМ НОК</vt:lpstr>
      <vt:lpstr>РЕКОМЕНДАЦИИ ПО ИТОГАМ НОК</vt:lpstr>
      <vt:lpstr>РЕКОМЕНДАЦИИ ПО ИТОГАМ НОК</vt:lpstr>
      <vt:lpstr>БЛАГОДАРИМ ВАС ЗА ВНИМАНИЕ!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Admin_07</dc:creator>
  <cp:lastModifiedBy>Медведева Наталья Николаевна</cp:lastModifiedBy>
  <cp:revision>406</cp:revision>
  <dcterms:created xsi:type="dcterms:W3CDTF">2018-12-04T08:15:52Z</dcterms:created>
  <dcterms:modified xsi:type="dcterms:W3CDTF">2021-10-26T07:32:19Z</dcterms:modified>
</cp:coreProperties>
</file>